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723" r:id="rId1"/>
  </p:sldMasterIdLst>
  <p:notesMasterIdLst>
    <p:notesMasterId r:id="rId32"/>
  </p:notesMasterIdLst>
  <p:sldIdLst>
    <p:sldId id="256" r:id="rId2"/>
    <p:sldId id="257" r:id="rId3"/>
    <p:sldId id="301" r:id="rId4"/>
    <p:sldId id="302" r:id="rId5"/>
    <p:sldId id="305" r:id="rId6"/>
    <p:sldId id="303" r:id="rId7"/>
    <p:sldId id="276" r:id="rId8"/>
    <p:sldId id="278" r:id="rId9"/>
    <p:sldId id="280" r:id="rId10"/>
    <p:sldId id="304" r:id="rId11"/>
    <p:sldId id="299" r:id="rId12"/>
    <p:sldId id="258" r:id="rId13"/>
    <p:sldId id="296" r:id="rId14"/>
    <p:sldId id="295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97" r:id="rId29"/>
    <p:sldId id="298" r:id="rId30"/>
    <p:sldId id="27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/>
    <p:restoredTop sz="94637"/>
  </p:normalViewPr>
  <p:slideViewPr>
    <p:cSldViewPr snapToGrid="0">
      <p:cViewPr varScale="1">
        <p:scale>
          <a:sx n="103" d="100"/>
          <a:sy n="103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77D12-C73D-8E49-8BB8-31444AB4168E}" type="datetimeFigureOut">
              <a:rPr lang="en-US" smtClean="0"/>
              <a:t>1/6/25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63A70-1B65-0D48-A8FE-E4B8961A5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0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C760EFC-6969-1B4D-B1A8-476D66641CE7}" type="datetime1">
              <a:rPr lang="en-US" smtClean="0"/>
              <a:t>1/6/25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192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712D-A01E-274B-A311-A46640DFD854}" type="datetime1">
              <a:rPr lang="en-US" smtClean="0"/>
              <a:t>1/6/25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87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344552E-C097-F041-8FBA-582C21894DCD}" type="datetime1">
              <a:rPr lang="en-US" smtClean="0"/>
              <a:t>1/6/25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928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1CFCC99-E558-2D49-9971-A0B60A7A926F}" type="datetime1">
              <a:rPr lang="en-US" smtClean="0"/>
              <a:t>1/6/25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835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3301A32-8D36-AB42-8761-C80F549012FD}" type="datetime1">
              <a:rPr lang="en-US" smtClean="0"/>
              <a:t>1/6/25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0933-84D1-5946-9886-4DD0EBEE6937}" type="datetime1">
              <a:rPr lang="en-US" smtClean="0"/>
              <a:t>1/6/25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036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BDAF-4AF7-0A4C-A340-58930E4FEB18}" type="datetime1">
              <a:rPr lang="en-US" smtClean="0"/>
              <a:t>1/6/25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733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86D65-F569-FF40-A8A8-33011B679C31}" type="datetime1">
              <a:rPr lang="en-US" smtClean="0"/>
              <a:t>1/6/25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77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0BC8BC8-DB14-114E-B0C2-BEAEB0FE627D}" type="datetime1">
              <a:rPr lang="en-US" smtClean="0"/>
              <a:t>1/6/25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63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6D62-9937-434F-9752-5839C1338AB0}" type="datetime1">
              <a:rPr lang="en-US" smtClean="0"/>
              <a:t>1/6/25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04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982B35E-9D4C-C84B-9688-359C1E42C97F}" type="datetime1">
              <a:rPr lang="en-US" smtClean="0"/>
              <a:t>1/6/25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826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19295-58D6-0841-BAC2-E294719334F1}" type="datetime1">
              <a:rPr lang="en-US" smtClean="0"/>
              <a:t>1/6/25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843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8CF53-4D92-2B49-89DF-D214091F63AB}" type="datetime1">
              <a:rPr lang="en-US" smtClean="0"/>
              <a:t>1/6/25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69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6417-A0C7-C941-B742-891011535DF4}" type="datetime1">
              <a:rPr lang="en-US" smtClean="0"/>
              <a:t>1/6/25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28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1E1D0-CDE1-2A45-9B31-5DEE321D4ACA}" type="datetime1">
              <a:rPr lang="en-US" smtClean="0"/>
              <a:t>1/6/25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85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2D9F-3E19-884B-854D-08E9239C2E40}" type="datetime1">
              <a:rPr lang="en-US" smtClean="0"/>
              <a:t>1/6/25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065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AD630-6ECA-EC40-A2BB-B3FC5305B54C}" type="datetime1">
              <a:rPr lang="en-US" smtClean="0"/>
              <a:t>1/6/25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97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514D7-D043-C341-9778-994706D9BE79}" type="datetime1">
              <a:rPr lang="en-US" smtClean="0"/>
              <a:t>1/6/25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2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2027C-DE1A-27FC-56FC-D71A96BD4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600" dirty="0">
                <a:effectLst/>
              </a:rPr>
              <a:t>Lecture 1: introduction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0CAEF3-9F9A-C0EF-14B0-BC7321BB2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28501"/>
            <a:ext cx="9448800" cy="685800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effectLst/>
              </a:rPr>
              <a:t>CSC5991: Introduction to LLMs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43629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4201-1E5E-9E31-AE56-D950D75A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518D7-EFC7-9F0E-8EE7-7B792FAA7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15" y="2194560"/>
            <a:ext cx="5721178" cy="4218597"/>
          </a:xfrm>
        </p:spPr>
        <p:txBody>
          <a:bodyPr>
            <a:normAutofit/>
          </a:bodyPr>
          <a:lstStyle/>
          <a:p>
            <a:r>
              <a:rPr lang="en-US" b="1" dirty="0"/>
              <a:t>Task versatility</a:t>
            </a:r>
            <a:r>
              <a:rPr lang="en-US" dirty="0"/>
              <a:t>: LLMs handle multiple tasks (e.g., summarization, translation) without retraining.</a:t>
            </a:r>
          </a:p>
          <a:p>
            <a:r>
              <a:rPr lang="en-US" b="1" dirty="0"/>
              <a:t>Cost efficiency</a:t>
            </a:r>
            <a:r>
              <a:rPr lang="en-US" dirty="0"/>
              <a:t>: No need for task-specific labeled data or retraining, saving time and resources.</a:t>
            </a:r>
          </a:p>
          <a:p>
            <a:r>
              <a:rPr lang="en-US" b="1" dirty="0"/>
              <a:t>Generalization</a:t>
            </a:r>
            <a:r>
              <a:rPr lang="en-US" dirty="0"/>
              <a:t>: Broad knowledge across domains.</a:t>
            </a:r>
          </a:p>
          <a:p>
            <a:r>
              <a:rPr lang="en-US" b="1" dirty="0"/>
              <a:t>Faster deployment</a:t>
            </a:r>
            <a:r>
              <a:rPr lang="en-US" dirty="0"/>
              <a:t>: Prompt-based interaction.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1BE4E-A38E-BD12-0051-90C706D2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2" descr="What Are the Data-Centric AI Concepts behind GPT Models? | by Henry Lai |  Towards Data Science">
            <a:extLst>
              <a:ext uri="{FF2B5EF4-FFF2-40B4-BE49-F238E27FC236}">
                <a16:creationId xmlns:a16="http://schemas.microsoft.com/office/drawing/2014/main" id="{D509E2E5-84DC-80FB-63D3-54D1E3B42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637" y="2713543"/>
            <a:ext cx="6058339" cy="318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613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7072A-A6BD-BD77-0DA1-B395AD6A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of LLMs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9BD22-F657-2BA7-7766-C7638214B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3A1B8367-98E2-2630-0347-A8988990DD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3393505"/>
              </p:ext>
            </p:extLst>
          </p:nvPr>
        </p:nvGraphicFramePr>
        <p:xfrm>
          <a:off x="1286476" y="2490735"/>
          <a:ext cx="9251426" cy="3130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9925">
                  <a:extLst>
                    <a:ext uri="{9D8B030D-6E8A-4147-A177-3AD203B41FA5}">
                      <a16:colId xmlns:a16="http://schemas.microsoft.com/office/drawing/2014/main" val="672196087"/>
                    </a:ext>
                  </a:extLst>
                </a:gridCol>
                <a:gridCol w="2199925">
                  <a:extLst>
                    <a:ext uri="{9D8B030D-6E8A-4147-A177-3AD203B41FA5}">
                      <a16:colId xmlns:a16="http://schemas.microsoft.com/office/drawing/2014/main" val="4232889953"/>
                    </a:ext>
                  </a:extLst>
                </a:gridCol>
                <a:gridCol w="2425788">
                  <a:extLst>
                    <a:ext uri="{9D8B030D-6E8A-4147-A177-3AD203B41FA5}">
                      <a16:colId xmlns:a16="http://schemas.microsoft.com/office/drawing/2014/main" val="1741082621"/>
                    </a:ext>
                  </a:extLst>
                </a:gridCol>
                <a:gridCol w="2425788">
                  <a:extLst>
                    <a:ext uri="{9D8B030D-6E8A-4147-A177-3AD203B41FA5}">
                      <a16:colId xmlns:a16="http://schemas.microsoft.com/office/drawing/2014/main" val="2862738271"/>
                    </a:ext>
                  </a:extLst>
                </a:gridCol>
              </a:tblGrid>
              <a:tr h="622545">
                <a:tc>
                  <a:txBody>
                    <a:bodyPr/>
                    <a:lstStyle/>
                    <a:p>
                      <a:r>
                        <a:rPr lang="en-US" b="1" dirty="0"/>
                        <a:t>Parameters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Specialized DL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Transfer DL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LLMs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281375"/>
                  </a:ext>
                </a:extLst>
              </a:tr>
              <a:tr h="622545">
                <a:tc>
                  <a:txBody>
                    <a:bodyPr/>
                    <a:lstStyle/>
                    <a:p>
                      <a:r>
                        <a:rPr lang="en-US" dirty="0"/>
                        <a:t>Model Size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100M parameters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100M -&gt; 1B parameters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7B -&gt; 1T parameters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851263"/>
                  </a:ext>
                </a:extLst>
              </a:tr>
              <a:tr h="622545">
                <a:tc>
                  <a:txBody>
                    <a:bodyPr/>
                    <a:lstStyle/>
                    <a:p>
                      <a:r>
                        <a:rPr lang="en-US" dirty="0"/>
                        <a:t>Data Size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 -&gt; 1M tokens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100M -&gt; 10B tokens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100B -&gt; 30T tokens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86964"/>
                  </a:ext>
                </a:extLst>
              </a:tr>
              <a:tr h="6225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Architecture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Specialized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70501"/>
                  </a:ext>
                </a:extLst>
              </a:tr>
              <a:tr h="622545">
                <a:tc>
                  <a:txBody>
                    <a:bodyPr/>
                    <a:lstStyle/>
                    <a:p>
                      <a:r>
                        <a:rPr lang="en-US" dirty="0"/>
                        <a:t>Generalization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Reasonable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84817"/>
                  </a:ext>
                </a:extLst>
              </a:tr>
            </a:tbl>
          </a:graphicData>
        </a:graphic>
      </p:graphicFrame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06112C9-2956-0029-2DD7-C19B35DA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929" y="6360315"/>
            <a:ext cx="4114800" cy="365125"/>
          </a:xfrm>
        </p:spPr>
        <p:txBody>
          <a:bodyPr/>
          <a:lstStyle/>
          <a:p>
            <a:r>
              <a:rPr lang="en-US" dirty="0"/>
              <a:t>Taken from CS886 at </a:t>
            </a:r>
            <a:r>
              <a:rPr lang="en-US" dirty="0" err="1"/>
              <a:t>UWaterloo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2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D756-5B22-DB46-A707-AAEF0112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94FFB-9D3E-0A5E-9071-9989C8215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Definition: </a:t>
            </a:r>
            <a:r>
              <a:rPr lang="en-US" dirty="0"/>
              <a:t>Large Language Models as </a:t>
            </a:r>
            <a:r>
              <a:rPr lang="en-US" b="1" dirty="0"/>
              <a:t>advanced AI systems </a:t>
            </a:r>
            <a:r>
              <a:rPr lang="en-US" dirty="0"/>
              <a:t>trained on </a:t>
            </a:r>
            <a:r>
              <a:rPr lang="en-US" b="1" dirty="0"/>
              <a:t>massive text corpora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characteristics: </a:t>
            </a:r>
            <a:r>
              <a:rPr lang="en-US" dirty="0"/>
              <a:t>size, generalization, and adaptability.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Examples of popular LLMs: GPT, BERT, etc.</a:t>
            </a:r>
          </a:p>
          <a:p>
            <a:endParaRPr lang="en-US" dirty="0"/>
          </a:p>
        </p:txBody>
      </p:sp>
      <p:pic>
        <p:nvPicPr>
          <p:cNvPr id="5" name="Picture 4" descr="A diagram of a system&#10;&#10;Description automatically generated with medium confidence">
            <a:extLst>
              <a:ext uri="{FF2B5EF4-FFF2-40B4-BE49-F238E27FC236}">
                <a16:creationId xmlns:a16="http://schemas.microsoft.com/office/drawing/2014/main" id="{A0804374-5AB9-6778-6797-82C7C7350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4" y="3945445"/>
            <a:ext cx="7527592" cy="266935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30B0C-AA02-FBDD-C6D4-97EDBF71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685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B3E2-224A-12BF-4BBB-945B0630E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EAB4E-85B0-4CEF-DED3-C66D2B779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039140" cy="40241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Revolutionizing </a:t>
            </a:r>
            <a:r>
              <a:rPr lang="en-US" b="1" dirty="0"/>
              <a:t>natural language processing</a:t>
            </a:r>
            <a:r>
              <a:rPr lang="en-US" dirty="0"/>
              <a:t>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Applications: </a:t>
            </a:r>
            <a:r>
              <a:rPr lang="en-US" dirty="0"/>
              <a:t>chatbots, translation, summarization, content generation.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Bridging gaps in automation and human-computer interaction.</a:t>
            </a:r>
          </a:p>
          <a:p>
            <a:endParaRPr lang="en-US" dirty="0"/>
          </a:p>
        </p:txBody>
      </p:sp>
      <p:pic>
        <p:nvPicPr>
          <p:cNvPr id="7" name="Picture 6" descr="A diagram of applications of llms&#10;&#10;Description automatically generated">
            <a:extLst>
              <a:ext uri="{FF2B5EF4-FFF2-40B4-BE49-F238E27FC236}">
                <a16:creationId xmlns:a16="http://schemas.microsoft.com/office/drawing/2014/main" id="{F34D6001-60FE-1419-87E4-40E1C5B41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40" y="1934599"/>
            <a:ext cx="5961822" cy="466015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40ED65-C54E-A3DA-C596-9EDBA357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177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B416-B429-E577-3619-811AC588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Gemini do?</a:t>
            </a:r>
          </a:p>
        </p:txBody>
      </p:sp>
      <p:pic>
        <p:nvPicPr>
          <p:cNvPr id="7" name="Hands-on with Gemini_ Interacting with multimodal AI.mp4">
            <a:hlinkClick r:id="" action="ppaction://media"/>
            <a:extLst>
              <a:ext uri="{FF2B5EF4-FFF2-40B4-BE49-F238E27FC236}">
                <a16:creationId xmlns:a16="http://schemas.microsoft.com/office/drawing/2014/main" id="{84BD17D7-D7A8-C443-936B-C321982678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5233" y="1745968"/>
            <a:ext cx="8081534" cy="454568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267DC-EEFD-3C49-DAE7-1E2113EF0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4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0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888E-DF93-2D4F-DF90-E08CEA61B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0C548-1E62-3001-A700-F462C485E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Early language models: Markov Chains, n-grams.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Neural networks for sequences: RNNs and LSTMs.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rise of </a:t>
            </a:r>
            <a:r>
              <a:rPr lang="en-US" b="1" dirty="0"/>
              <a:t>transformers</a:t>
            </a:r>
            <a:r>
              <a:rPr lang="en-US" dirty="0"/>
              <a:t> and the shift towards </a:t>
            </a:r>
            <a:r>
              <a:rPr lang="en-US" b="1" dirty="0"/>
              <a:t>self-attention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9" name="Picture 8" descr="A graph showing a number of tasks&#10;&#10;Description automatically generated with medium confidence">
            <a:extLst>
              <a:ext uri="{FF2B5EF4-FFF2-40B4-BE49-F238E27FC236}">
                <a16:creationId xmlns:a16="http://schemas.microsoft.com/office/drawing/2014/main" id="{7138DC8E-64C5-CCC5-A00A-EDA781B54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90" y="3529806"/>
            <a:ext cx="9342783" cy="332819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27EFF-6CE0-4767-692E-210615E0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082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3871-4F66-5B90-FBFC-C914626FA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RNN and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AA929-BF7C-7ACA-2D0A-4943F80D6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Understanding RNNs: </a:t>
            </a:r>
            <a:r>
              <a:rPr lang="en-US" dirty="0"/>
              <a:t>recurrent structure and challenges.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Addressing vanishing gradients with LSTMs.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cases: </a:t>
            </a:r>
            <a:r>
              <a:rPr lang="en-US" dirty="0"/>
              <a:t>sequence prediction, language modeling.</a:t>
            </a:r>
          </a:p>
          <a:p>
            <a:endParaRPr lang="en-US" dirty="0"/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1F711C90-1ED9-BCF0-A83A-76710BA9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637" y="3672701"/>
            <a:ext cx="6642100" cy="30988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165D7-7A2E-F752-7350-18BC70AB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379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DBB90-FC03-A076-5CA2-CB7F7CBD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The Self-Attention Revolution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81D7C-5203-4D7A-EC2C-B6D053277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Introduction to </a:t>
            </a:r>
            <a:r>
              <a:rPr lang="en-US" b="1" dirty="0"/>
              <a:t>self-attention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</a:t>
            </a:r>
            <a:r>
              <a:rPr lang="en-US" b="1" dirty="0"/>
              <a:t>transformers</a:t>
            </a:r>
            <a:r>
              <a:rPr lang="en-US" dirty="0"/>
              <a:t> addressed the limitations of RNNs.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advantages: </a:t>
            </a:r>
            <a:r>
              <a:rPr lang="en-US" dirty="0"/>
              <a:t>scalability and parallelism.</a:t>
            </a:r>
          </a:p>
          <a:p>
            <a:endParaRPr lang="en-US" dirty="0"/>
          </a:p>
        </p:txBody>
      </p:sp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5959FC85-6439-8D0C-ED7F-A06BBD1AC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2535404"/>
            <a:ext cx="5986852" cy="355822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A0901-7CC0-336F-66C6-0C6CBC9C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59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59E1-AA09-5A4E-F715-9D68FCAEB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778" y="764373"/>
            <a:ext cx="8985422" cy="1293028"/>
          </a:xfrm>
        </p:spPr>
        <p:txBody>
          <a:bodyPr/>
          <a:lstStyle/>
          <a:p>
            <a:r>
              <a:rPr lang="en-US" dirty="0"/>
              <a:t>A Paradigm Shift: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5E944-F201-CF86-BEED-7E384A5E0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7485234" cy="40241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The architecture of transformers: </a:t>
            </a:r>
            <a:r>
              <a:rPr lang="en-US" dirty="0"/>
              <a:t>encoder-decoder 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Role of positional encodings.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Comparing transformers with RNNs and LSTMs.</a:t>
            </a:r>
          </a:p>
          <a:p>
            <a:endParaRPr lang="en-US" dirty="0"/>
          </a:p>
        </p:txBody>
      </p:sp>
      <p:pic>
        <p:nvPicPr>
          <p:cNvPr id="7" name="Picture 6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5E7CAFFC-E538-51AF-7868-37B897D51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374" y="2057401"/>
            <a:ext cx="2926486" cy="448995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DF09B8-0617-8E98-5F37-97BEA853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27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8B255-D44A-8A81-1960-9F1B083A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32413-A99A-05B9-412F-7E816EC69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7358270" cy="40241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Overview of </a:t>
            </a:r>
            <a:r>
              <a:rPr lang="en-US" b="1" dirty="0"/>
              <a:t>BERT’s architecture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innovations: </a:t>
            </a:r>
            <a:r>
              <a:rPr lang="en-US" dirty="0"/>
              <a:t>bidirectional training and masked language modeling.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Applications:</a:t>
            </a:r>
            <a:r>
              <a:rPr lang="en-US" dirty="0"/>
              <a:t> Q&amp;A systems, text classification.</a:t>
            </a:r>
          </a:p>
          <a:p>
            <a:endParaRPr lang="en-US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BE634670-3163-1ED9-090B-AEE877EAB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48" y="2057401"/>
            <a:ext cx="3289852" cy="476202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A9A81-1653-2443-0768-9920D1C96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380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BC4B9-9364-CE70-38F5-F2C3C3BA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349" y="764373"/>
            <a:ext cx="9385852" cy="1293028"/>
          </a:xfrm>
        </p:spPr>
        <p:txBody>
          <a:bodyPr>
            <a:normAutofit/>
          </a:bodyPr>
          <a:lstStyle/>
          <a:p>
            <a:r>
              <a:rPr lang="en-US" dirty="0"/>
              <a:t>Welcome to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3B528-0A30-BDC5-54E3-23CBB37EB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Background.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Overview of the course objectives and 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Importance of LLMs in modern AI.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Brief introduction to the topics we will cover.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Q&amp;A.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65920-5B1C-EA99-8F5F-520B514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203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150C-8830-882D-96C8-CF89389A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6519F-2CD8-2511-B990-DD88ADFA7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Evolution</a:t>
            </a:r>
            <a:r>
              <a:rPr lang="en-US" dirty="0"/>
              <a:t> from GPT-1 to GPT-4.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innovations: </a:t>
            </a:r>
            <a:r>
              <a:rPr lang="en-US" dirty="0"/>
              <a:t>autoregressive training and zero-shot capabilities.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Applications: </a:t>
            </a:r>
            <a:r>
              <a:rPr lang="en-US" dirty="0"/>
              <a:t>content generation, creative writing.</a:t>
            </a:r>
          </a:p>
          <a:p>
            <a:endParaRPr lang="en-US" dirty="0"/>
          </a:p>
        </p:txBody>
      </p:sp>
      <p:pic>
        <p:nvPicPr>
          <p:cNvPr id="7" name="Picture 6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BED43B8C-8394-B3A7-C555-39B5C4D4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673" y="3696914"/>
            <a:ext cx="8362653" cy="265893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1CD66-48EA-1B81-86EE-5A996C8EB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452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9064-C837-36DF-EADF-9746A0ADA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362" y="764373"/>
            <a:ext cx="9380839" cy="1293028"/>
          </a:xfrm>
        </p:spPr>
        <p:txBody>
          <a:bodyPr>
            <a:normAutofit/>
          </a:bodyPr>
          <a:lstStyle/>
          <a:p>
            <a:r>
              <a:rPr lang="en-US" dirty="0"/>
              <a:t>Self-Supervised and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A1DDB-1D49-BEA7-D8C1-7DA82F504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Defining</a:t>
            </a:r>
            <a:r>
              <a:rPr lang="en-US" dirty="0"/>
              <a:t> self-supervised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Pretraining vs fine-tuning:</a:t>
            </a:r>
            <a:r>
              <a:rPr lang="en-US" dirty="0"/>
              <a:t> strengths and use cases.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Examples of tasks: </a:t>
            </a:r>
            <a:r>
              <a:rPr lang="en-US" dirty="0"/>
              <a:t>text prediction, classification.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02F3CB-B399-FD11-5ACC-2E0562D9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C2799E-24DF-5B18-AAE0-CC1D699B5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84" y="3869635"/>
            <a:ext cx="9510432" cy="272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13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BA700-8388-FE42-25E0-F69873F2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Adapting LLMs for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4DD6D-2001-27D3-C63A-E277FAF39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Fine-tuning</a:t>
            </a:r>
            <a:r>
              <a:rPr lang="en-US" dirty="0"/>
              <a:t> with domain-specific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Techniques: </a:t>
            </a:r>
            <a:r>
              <a:rPr lang="en-US" dirty="0"/>
              <a:t>parameter freezing, adapters.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Practical challenges: </a:t>
            </a:r>
            <a:r>
              <a:rPr lang="en-US" dirty="0"/>
              <a:t>overfitting, dataset quality.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17842-B35D-86DD-0B98-2187C371A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 descr="A diagram of a mining model&#10;&#10;Description automatically generated">
            <a:extLst>
              <a:ext uri="{FF2B5EF4-FFF2-40B4-BE49-F238E27FC236}">
                <a16:creationId xmlns:a16="http://schemas.microsoft.com/office/drawing/2014/main" id="{7CFC9CDD-5BE1-C4B5-705F-97C7F036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047" y="3612095"/>
            <a:ext cx="6655905" cy="304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61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526-0788-D0CF-6B84-2300DAD2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Crafting Effective Prompts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BA27E-096D-F466-E43C-B0378BB49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Designing prompts </a:t>
            </a:r>
            <a:r>
              <a:rPr lang="en-US" dirty="0"/>
              <a:t>for optimal model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In-context learning and few-shot examples.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Practical examples and pitfalls.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70984-FB05-829D-1137-2450C2C3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 descr="A comparison between a comparison between a comparison between a comparison between a comparison between a comparison between a comparison between a comparison between a comparison between a comparison between a comparison between a comparison between a comparison between&#10;&#10;Description automatically generated">
            <a:extLst>
              <a:ext uri="{FF2B5EF4-FFF2-40B4-BE49-F238E27FC236}">
                <a16:creationId xmlns:a16="http://schemas.microsoft.com/office/drawing/2014/main" id="{E4F124B6-C66F-A576-AF84-1B6D5F630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3599071"/>
            <a:ext cx="7086600" cy="31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60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EDB59-B169-F593-1D1A-469D85E27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Context in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15FFD-A099-C7BB-6316-4FA32BCAC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Definition and use cases of </a:t>
            </a:r>
            <a:r>
              <a:rPr lang="en-US" b="1" dirty="0"/>
              <a:t>in-context learning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Strategies for effective use.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E0B2E-63CB-B468-594E-8B733663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105CC9D-277A-1C92-658F-40894254A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48" y="3181154"/>
            <a:ext cx="7991059" cy="369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22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65D4-EBC8-3E24-D360-DEDE47E3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LLM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1231F-74DC-99A4-9558-5FA55671A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499361"/>
            <a:ext cx="5410200" cy="40241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Addressing biases </a:t>
            </a:r>
            <a:r>
              <a:rPr lang="en-US" dirty="0"/>
              <a:t>in training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Risks of generating </a:t>
            </a:r>
            <a:r>
              <a:rPr lang="en-US" b="1" dirty="0"/>
              <a:t>harmful content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Importance of </a:t>
            </a:r>
            <a:r>
              <a:rPr lang="en-US" b="1" dirty="0"/>
              <a:t>fairness</a:t>
            </a:r>
            <a:r>
              <a:rPr lang="en-US" dirty="0"/>
              <a:t> and </a:t>
            </a:r>
            <a:r>
              <a:rPr lang="en-US" b="1" dirty="0"/>
              <a:t>transparency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3CFD8-3704-AB03-EA36-0BFEA732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08EC75-B56F-B0E8-C153-57405832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1940727"/>
            <a:ext cx="5689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47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DD4D6-D321-8C66-5A7C-6F480A7E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Safeguarding Data in LLMs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F81CF-945B-19A7-3EE3-C5B10404C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07535"/>
            <a:ext cx="6235980" cy="40241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Risks of </a:t>
            </a:r>
            <a:r>
              <a:rPr lang="en-US" b="1" dirty="0"/>
              <a:t>memorization</a:t>
            </a:r>
            <a:r>
              <a:rPr lang="en-US" dirty="0"/>
              <a:t> and exposing </a:t>
            </a:r>
            <a:r>
              <a:rPr lang="en-US" b="1" dirty="0"/>
              <a:t>sensitive data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De-memorization</a:t>
            </a:r>
            <a:r>
              <a:rPr lang="en-US" dirty="0"/>
              <a:t> techniques and </a:t>
            </a:r>
            <a:r>
              <a:rPr lang="en-US" b="1" dirty="0"/>
              <a:t>privacy-preserving</a:t>
            </a:r>
            <a:r>
              <a:rPr lang="en-US" dirty="0"/>
              <a:t> training.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F3D6C-9ADA-DD17-A59E-BBD2336F2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 descr="A screenshot of a message&#10;&#10;Description automatically generated">
            <a:extLst>
              <a:ext uri="{FF2B5EF4-FFF2-40B4-BE49-F238E27FC236}">
                <a16:creationId xmlns:a16="http://schemas.microsoft.com/office/drawing/2014/main" id="{D42B973E-B6C1-C8B1-6F86-03A451FBF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780" y="2420511"/>
            <a:ext cx="4584420" cy="379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67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D2CB7-880B-A9FB-B46B-546197B5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 for LLMs?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42634-D777-FA05-0FBC-8F5FFB590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Emerging trends: </a:t>
            </a:r>
            <a:r>
              <a:rPr lang="en-US" dirty="0"/>
              <a:t>multimodal models, smaller efficient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Open research questions.</a:t>
            </a:r>
          </a:p>
          <a:p>
            <a:pPr lvl="1"/>
            <a:r>
              <a:rPr lang="en-US" dirty="0"/>
              <a:t>Model Architecture and Efficiency</a:t>
            </a:r>
          </a:p>
          <a:p>
            <a:pPr lvl="1"/>
            <a:r>
              <a:rPr lang="en-US" dirty="0"/>
              <a:t>Training Paradigms</a:t>
            </a:r>
          </a:p>
          <a:p>
            <a:pPr lvl="1"/>
            <a:r>
              <a:rPr lang="en-US" dirty="0"/>
              <a:t>Data and Generalization</a:t>
            </a:r>
          </a:p>
          <a:p>
            <a:pPr lvl="1"/>
            <a:r>
              <a:rPr lang="en-US" dirty="0"/>
              <a:t>Ethics and Bias</a:t>
            </a:r>
          </a:p>
          <a:p>
            <a:pPr lvl="1"/>
            <a:r>
              <a:rPr lang="en-US" dirty="0"/>
              <a:t>Privacy and Security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51C3E-9653-1DA6-BBFB-2C8D15C2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21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47E8F-C93F-3FA7-BADA-EABF74A6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493CE-247D-3020-C248-9C526F93F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428662"/>
          </a:xfrm>
        </p:spPr>
        <p:txBody>
          <a:bodyPr/>
          <a:lstStyle/>
          <a:p>
            <a:r>
              <a:rPr lang="en-US" b="1" dirty="0"/>
              <a:t>Sentiment Analysis with BERT</a:t>
            </a:r>
            <a:endParaRPr lang="en-US" dirty="0"/>
          </a:p>
          <a:p>
            <a:pPr lvl="1"/>
            <a:r>
              <a:rPr lang="en-US" dirty="0"/>
              <a:t>Fine-tune BERT for sentiment classification on a custom dataset (e.g., movie reviews or social media posts).</a:t>
            </a:r>
          </a:p>
          <a:p>
            <a:r>
              <a:rPr lang="en-US" b="1" dirty="0"/>
              <a:t>Language Translation Using Transformer Models</a:t>
            </a:r>
            <a:endParaRPr lang="en-US" dirty="0"/>
          </a:p>
          <a:p>
            <a:pPr lvl="1"/>
            <a:r>
              <a:rPr lang="en-US" dirty="0"/>
              <a:t>Develop a simple translation model based on the Transformer architecture.</a:t>
            </a:r>
          </a:p>
          <a:p>
            <a:pPr lvl="1"/>
            <a:r>
              <a:rPr lang="en-US" dirty="0"/>
              <a:t>Evaluate using a small parallel text dataset like </a:t>
            </a:r>
            <a:r>
              <a:rPr lang="en-US" dirty="0" err="1"/>
              <a:t>EuroParl</a:t>
            </a:r>
            <a:r>
              <a:rPr lang="en-US" dirty="0"/>
              <a:t> or </a:t>
            </a:r>
            <a:r>
              <a:rPr lang="en-US" dirty="0" err="1"/>
              <a:t>OpenSubtitles</a:t>
            </a:r>
            <a:r>
              <a:rPr lang="en-US" dirty="0"/>
              <a:t>.</a:t>
            </a:r>
          </a:p>
          <a:p>
            <a:r>
              <a:rPr lang="en-US" b="1" dirty="0"/>
              <a:t>Question-Answering System</a:t>
            </a:r>
            <a:endParaRPr lang="en-US" dirty="0"/>
          </a:p>
          <a:p>
            <a:pPr lvl="1"/>
            <a:r>
              <a:rPr lang="en-US" dirty="0"/>
              <a:t>Implement a QA system using BERT or another pretrained LLM.</a:t>
            </a:r>
          </a:p>
          <a:p>
            <a:pPr lvl="1"/>
            <a:r>
              <a:rPr lang="en-US" dirty="0"/>
              <a:t>Test performance with </a:t>
            </a:r>
            <a:r>
              <a:rPr lang="en-US" dirty="0" err="1"/>
              <a:t>SQuAD</a:t>
            </a:r>
            <a:r>
              <a:rPr lang="en-US" dirty="0"/>
              <a:t> or custom question datasets.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C9034-87DB-5824-9DBA-86BBEC69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05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2AC0-2B56-7B23-E206-2B0AB68A3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EBDCB-2A4F-1078-FDC6-8344D5222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2" y="2057402"/>
            <a:ext cx="11969578" cy="4516394"/>
          </a:xfrm>
        </p:spPr>
        <p:txBody>
          <a:bodyPr>
            <a:normAutofit/>
          </a:bodyPr>
          <a:lstStyle/>
          <a:p>
            <a:r>
              <a:rPr lang="en-US" b="1" dirty="0"/>
              <a:t>Bias Detection in Language Models</a:t>
            </a:r>
            <a:endParaRPr lang="en-US" dirty="0"/>
          </a:p>
          <a:p>
            <a:pPr lvl="1"/>
            <a:r>
              <a:rPr lang="en-US" dirty="0"/>
              <a:t>Analyze and quantify biases (e.g., gender, racial) in responses generated by LLMs.</a:t>
            </a:r>
          </a:p>
          <a:p>
            <a:pPr lvl="1"/>
            <a:r>
              <a:rPr lang="en-US" dirty="0"/>
              <a:t>Provide suggestions to mitigate identified biases.</a:t>
            </a:r>
          </a:p>
          <a:p>
            <a:r>
              <a:rPr lang="en-US" b="1" dirty="0"/>
              <a:t>Comparing Pretraining Paradigms</a:t>
            </a:r>
            <a:endParaRPr lang="en-US" dirty="0"/>
          </a:p>
          <a:p>
            <a:pPr lvl="1"/>
            <a:r>
              <a:rPr lang="en-US" dirty="0"/>
              <a:t>Evaluate models trained with self-supervised vs. supervised methods on specific NLP tasks.</a:t>
            </a:r>
          </a:p>
          <a:p>
            <a:r>
              <a:rPr lang="en-US" b="1" dirty="0"/>
              <a:t>Investigating Prompt Engineering Techniques</a:t>
            </a:r>
            <a:endParaRPr lang="en-US" dirty="0"/>
          </a:p>
          <a:p>
            <a:pPr lvl="1"/>
            <a:r>
              <a:rPr lang="en-US" dirty="0"/>
              <a:t>Experiment with prompt designs for tasks like summarization or data generation.</a:t>
            </a:r>
          </a:p>
          <a:p>
            <a:pPr lvl="1"/>
            <a:r>
              <a:rPr lang="en-US" dirty="0"/>
              <a:t>Compare few-shot and zero-shot performance.</a:t>
            </a:r>
          </a:p>
          <a:p>
            <a:r>
              <a:rPr lang="en-US" b="1" dirty="0"/>
              <a:t>Exploring Memorization and Privacy Risks</a:t>
            </a:r>
            <a:endParaRPr lang="en-US" dirty="0"/>
          </a:p>
          <a:p>
            <a:pPr lvl="1"/>
            <a:r>
              <a:rPr lang="en-US" dirty="0"/>
              <a:t>Study memorized data in LLMs and develop techniques for de-memorization.</a:t>
            </a:r>
          </a:p>
          <a:p>
            <a:pPr lvl="1"/>
            <a:r>
              <a:rPr lang="en-US" dirty="0"/>
              <a:t>Use synthetic datasets for controlled experiments.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D160F-9360-C7C8-793E-4A2FA0029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29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BA8A6-42ED-E27A-09A6-7D7369A7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3FF3A-6AAA-B31D-908D-0D2BD05D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Machine Learning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 Deep Learning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01088-6EE0-8B4D-60DA-AEA5D2F3D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Taken from CS886 at </a:t>
            </a:r>
            <a:r>
              <a:rPr lang="en-US" dirty="0" err="1"/>
              <a:t>UWaterloo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934B4-CE0B-39A5-81CF-ED193C05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Traditional and Representational Machine Learning | by Sai | Medium">
            <a:extLst>
              <a:ext uri="{FF2B5EF4-FFF2-40B4-BE49-F238E27FC236}">
                <a16:creationId xmlns:a16="http://schemas.microsoft.com/office/drawing/2014/main" id="{D35E39CD-EBAD-CB7D-7330-A24468AB0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843" y="2075649"/>
            <a:ext cx="7888357" cy="402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F4FD9B5F-EF64-6669-C2E7-1A006E3E56F5}"/>
              </a:ext>
            </a:extLst>
          </p:cNvPr>
          <p:cNvSpPr/>
          <p:nvPr/>
        </p:nvSpPr>
        <p:spPr>
          <a:xfrm>
            <a:off x="1542803" y="3611845"/>
            <a:ext cx="617838" cy="100089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07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5DF3-806A-13D8-0FE6-C7B4C5E7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6FF63-6F05-0494-08A9-5BDA7D35F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Preview of </a:t>
            </a:r>
            <a:r>
              <a:rPr lang="en-US" b="1" dirty="0"/>
              <a:t>classical sequential models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Suggested pre-reading materials. RNN and LSTM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4CA26-8BD0-1198-71A7-61585A45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27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9136-D7BA-E0D4-06B7-79037463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DD87A-9B01-AA7C-ACCB-1BFF0253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Traditional ML/DL (Before 2018)</a:t>
            </a:r>
          </a:p>
          <a:p>
            <a:pPr lvl="1"/>
            <a:r>
              <a:rPr lang="en-US" dirty="0"/>
              <a:t>Design specialized model architectures.</a:t>
            </a:r>
          </a:p>
          <a:p>
            <a:pPr lvl="1"/>
            <a:r>
              <a:rPr lang="en-US" dirty="0"/>
              <a:t>Leveraging task-specific features.</a:t>
            </a:r>
          </a:p>
          <a:p>
            <a:pPr lvl="1"/>
            <a:r>
              <a:rPr lang="en-US" dirty="0"/>
              <a:t>Train the specialized models with limited data.</a:t>
            </a:r>
          </a:p>
          <a:p>
            <a:r>
              <a:rPr lang="en-US" b="1" dirty="0"/>
              <a:t>Transfer DL (Between 2018 - 2021)</a:t>
            </a:r>
          </a:p>
          <a:p>
            <a:pPr lvl="1"/>
            <a:r>
              <a:rPr lang="en-US" dirty="0"/>
              <a:t>Train a model with large amount of training data.</a:t>
            </a:r>
          </a:p>
          <a:p>
            <a:pPr lvl="1"/>
            <a:r>
              <a:rPr lang="en-US" dirty="0"/>
              <a:t>Use the features of the trained model to initialize part of the architecture.</a:t>
            </a:r>
          </a:p>
          <a:p>
            <a:pPr lvl="1"/>
            <a:r>
              <a:rPr lang="en-US" dirty="0"/>
              <a:t>Design specialized modules on top of the trained features.</a:t>
            </a:r>
          </a:p>
          <a:p>
            <a:pPr lvl="1"/>
            <a:r>
              <a:rPr lang="en-US" dirty="0"/>
              <a:t>Train the partially specialized model with limited data.</a:t>
            </a:r>
          </a:p>
          <a:p>
            <a:r>
              <a:rPr lang="en-US" b="1" dirty="0"/>
              <a:t>LLMs/Foundation Models (After 2021)</a:t>
            </a:r>
          </a:p>
          <a:p>
            <a:pPr lvl="1"/>
            <a:r>
              <a:rPr lang="en-US" dirty="0"/>
              <a:t>Train a single huge model on astronomical amount of data.</a:t>
            </a:r>
          </a:p>
          <a:p>
            <a:pPr lvl="1"/>
            <a:r>
              <a:rPr lang="en-US" dirty="0"/>
              <a:t>Prompt the single model for everything.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40328-8186-4387-CB92-F9BC420A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Taken from CS886 at </a:t>
            </a:r>
            <a:r>
              <a:rPr lang="en-US" dirty="0" err="1"/>
              <a:t>UWaterloo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6AB96-5C01-7AB1-658F-98FE8273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68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7944-27DE-7D7D-49D6-EC5373E6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935" y="764373"/>
            <a:ext cx="9430265" cy="1293028"/>
          </a:xfrm>
        </p:spPr>
        <p:txBody>
          <a:bodyPr/>
          <a:lstStyle/>
          <a:p>
            <a:r>
              <a:rPr lang="en-US" dirty="0"/>
              <a:t>Pros and Cons of traditional 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E6D5-F300-3461-DAF8-0DAF268A9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Pros</a:t>
            </a:r>
          </a:p>
          <a:p>
            <a:pPr lvl="1"/>
            <a:r>
              <a:rPr lang="en-US" dirty="0"/>
              <a:t>The model considers the inductive bias for architecture design.</a:t>
            </a:r>
          </a:p>
          <a:p>
            <a:pPr lvl="1"/>
            <a:r>
              <a:rPr lang="en-US" dirty="0"/>
              <a:t>The model can be effectively trained with limited amount of data.</a:t>
            </a:r>
          </a:p>
          <a:p>
            <a:pPr lvl="1"/>
            <a:r>
              <a:rPr lang="en-US" dirty="0"/>
              <a:t>The model is normally small in size, easy to deploy for applications.</a:t>
            </a:r>
          </a:p>
          <a:p>
            <a:pPr lvl="1"/>
            <a:endParaRPr lang="en-US" dirty="0"/>
          </a:p>
          <a:p>
            <a:r>
              <a:rPr lang="en-US" b="1" dirty="0"/>
              <a:t>Cons</a:t>
            </a:r>
          </a:p>
          <a:p>
            <a:pPr lvl="1"/>
            <a:r>
              <a:rPr lang="en-US" dirty="0"/>
              <a:t>Each task requires lots of expertise for architecture design.</a:t>
            </a:r>
          </a:p>
          <a:p>
            <a:pPr lvl="1"/>
            <a:r>
              <a:rPr lang="en-US" dirty="0"/>
              <a:t>Each task requires annotating specialized dataset.</a:t>
            </a:r>
          </a:p>
          <a:p>
            <a:pPr lvl="1"/>
            <a:r>
              <a:rPr lang="en-US" dirty="0"/>
              <a:t>The model cannot benefit from other annotated data, it needs to start from scratch literally to gain its skill.</a:t>
            </a:r>
          </a:p>
          <a:p>
            <a:pPr lvl="1"/>
            <a:r>
              <a:rPr lang="en-US" dirty="0"/>
              <a:t>Hosting many specialized models incur high costs.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2D71D-31C9-C886-EC07-AD47842A8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7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491D-D7AF-7470-6181-C74A1B5E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pic>
        <p:nvPicPr>
          <p:cNvPr id="6" name="Content Placeholder 5" descr="A diagram of a software development process&#10;&#10;Description automatically generated with medium confidence">
            <a:extLst>
              <a:ext uri="{FF2B5EF4-FFF2-40B4-BE49-F238E27FC236}">
                <a16:creationId xmlns:a16="http://schemas.microsoft.com/office/drawing/2014/main" id="{A3F7CEB2-CEBA-9958-3A08-97BBDF856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836" y="2169211"/>
            <a:ext cx="8987148" cy="44169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FEB32-A423-5C89-E5D4-F3AFCAC6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13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CC7A5-5F6D-9EB0-1007-1FE54076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in BERT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B0D4C-5074-0DBE-45FB-08F82A8FB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Taken from CS886 at </a:t>
            </a:r>
            <a:r>
              <a:rPr lang="en-US" dirty="0" err="1"/>
              <a:t>UWaterloo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002A7-2091-9F16-6126-D0484215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6</a:t>
            </a:fld>
            <a:endParaRPr lang="en-US"/>
          </a:p>
        </p:txBody>
      </p:sp>
      <p:pic>
        <p:nvPicPr>
          <p:cNvPr id="11266" name="Picture 2" descr="The Inner Workings of BERT eBook">
            <a:extLst>
              <a:ext uri="{FF2B5EF4-FFF2-40B4-BE49-F238E27FC236}">
                <a16:creationId xmlns:a16="http://schemas.microsoft.com/office/drawing/2014/main" id="{8B49C093-B21C-90B7-5E9E-003D277886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628" y="1951485"/>
            <a:ext cx="7772400" cy="440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476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58EB-3358-A7BA-0253-3DEE6EC5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in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482AB-0176-19F1-0D76-0F914D021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7</a:t>
            </a:fld>
            <a:endParaRPr lang="en-US"/>
          </a:p>
        </p:txBody>
      </p:sp>
      <p:pic>
        <p:nvPicPr>
          <p:cNvPr id="12290" name="Picture 2" descr="Simple Implementation of OpenAI CLIP model: A Tutorial | Towards Data  Science">
            <a:extLst>
              <a:ext uri="{FF2B5EF4-FFF2-40B4-BE49-F238E27FC236}">
                <a16:creationId xmlns:a16="http://schemas.microsoft.com/office/drawing/2014/main" id="{C6765152-E1BC-910E-9E04-345736C86D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5649"/>
            <a:ext cx="10515600" cy="403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987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B435F-1750-8F36-E5F8-BC92FB2F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Transfer 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4AD58-A638-BBFB-40FF-568861167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Pros:</a:t>
            </a:r>
          </a:p>
          <a:p>
            <a:pPr lvl="1"/>
            <a:r>
              <a:rPr lang="en-US" dirty="0"/>
              <a:t>The model shows much stronger capability than Traditional DL.</a:t>
            </a:r>
          </a:p>
          <a:p>
            <a:pPr lvl="1"/>
            <a:r>
              <a:rPr lang="en-US" dirty="0"/>
              <a:t>The model can generalize to unseen cases.</a:t>
            </a:r>
          </a:p>
          <a:p>
            <a:pPr lvl="1"/>
            <a:r>
              <a:rPr lang="en-US" dirty="0"/>
              <a:t>The model requires very few fine-tuning.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Cons:</a:t>
            </a:r>
          </a:p>
          <a:p>
            <a:pPr lvl="1"/>
            <a:r>
              <a:rPr lang="en-US" dirty="0"/>
              <a:t>The model’s performance is still not perfect.</a:t>
            </a:r>
          </a:p>
          <a:p>
            <a:pPr lvl="1"/>
            <a:r>
              <a:rPr lang="en-US" dirty="0"/>
              <a:t>There is still fine-tuning needed for the downstream tasks.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EDAB5-E599-05A6-2969-A20D28C44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2025-01-06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95CEB-EAE3-4EEC-98C2-87AE838C2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A37E5-10FC-68CF-F025-F47EC4ADE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8027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345</TotalTime>
  <Words>1040</Words>
  <Application>Microsoft Macintosh PowerPoint</Application>
  <PresentationFormat>Widescreen</PresentationFormat>
  <Paragraphs>214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Arial</vt:lpstr>
      <vt:lpstr>Century Gothic</vt:lpstr>
      <vt:lpstr>Vapor Trail</vt:lpstr>
      <vt:lpstr>Lecture 1: introduction</vt:lpstr>
      <vt:lpstr>Welcome to the Course</vt:lpstr>
      <vt:lpstr>Background</vt:lpstr>
      <vt:lpstr>History of Deep Learning</vt:lpstr>
      <vt:lpstr>Pros and Cons of traditional DL</vt:lpstr>
      <vt:lpstr>Transfer learning</vt:lpstr>
      <vt:lpstr>Transfer Learning in BERT</vt:lpstr>
      <vt:lpstr>Transfer Learning in Vision</vt:lpstr>
      <vt:lpstr>Pros and Cons of Transfer DL</vt:lpstr>
      <vt:lpstr>Large language models</vt:lpstr>
      <vt:lpstr>Parameters of LLMs</vt:lpstr>
      <vt:lpstr>Understanding LLMs</vt:lpstr>
      <vt:lpstr>Importance of LLMs</vt:lpstr>
      <vt:lpstr>What can Gemini do?</vt:lpstr>
      <vt:lpstr>A Brief History</vt:lpstr>
      <vt:lpstr>Introduction to RNN and LSTM</vt:lpstr>
      <vt:lpstr>The Self-Attention Revolution</vt:lpstr>
      <vt:lpstr>A Paradigm Shift: Transformers</vt:lpstr>
      <vt:lpstr>Understanding BERT</vt:lpstr>
      <vt:lpstr>Exploring GPT</vt:lpstr>
      <vt:lpstr>Self-Supervised and Supervised Learning</vt:lpstr>
      <vt:lpstr>Adapting LLMs for Tasks</vt:lpstr>
      <vt:lpstr>Crafting Effective Prompts</vt:lpstr>
      <vt:lpstr>Leveraging Context in LLMs</vt:lpstr>
      <vt:lpstr>Challenges in LLM Deployment</vt:lpstr>
      <vt:lpstr>Safeguarding Data in LLMs</vt:lpstr>
      <vt:lpstr>What’s Next for LLMs?</vt:lpstr>
      <vt:lpstr>Course project ideas</vt:lpstr>
      <vt:lpstr>Course project ideas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Prashant Khanduri</dc:creator>
  <cp:lastModifiedBy>Prashant Khanduri</cp:lastModifiedBy>
  <cp:revision>19</cp:revision>
  <dcterms:created xsi:type="dcterms:W3CDTF">2024-08-26T14:38:30Z</dcterms:created>
  <dcterms:modified xsi:type="dcterms:W3CDTF">2025-01-06T14:54:51Z</dcterms:modified>
</cp:coreProperties>
</file>